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6DF33E12-4C32-4D0F-AE44-E40FBE07C464}">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p:scale>
          <a:sx n="75" d="100"/>
          <a:sy n="75" d="100"/>
        </p:scale>
        <p:origin x="540"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E9462EF3-3C4F-43EE-ACEE-D4B806740EA3}" type="datetimeFigureOut">
              <a:rPr lang="en-US" dirty="0"/>
              <a:pPr/>
              <a:t>10/23/2024</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343B39-165A-4B68-AA5C-581F5336313C}" type="datetimeFigureOut">
              <a:rPr lang="en-US" dirty="0"/>
              <a:t>10/23/2024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42C8C57-33F9-4259-AC4F-0E3F5BEC9B94}" type="datetimeFigureOut">
              <a:rPr lang="en-US" dirty="0"/>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Click to 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748772B-8FA2-401F-A0A1-A59855EDBC3E}" type="datetimeFigureOut">
              <a:rPr lang="en-US" dirty="0"/>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DD5BDE-5A90-4611-82E9-0FC5746D30C5}" type="datetimeFigureOut">
              <a:rPr lang="en-US" dirty="0"/>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dirty="0"/>
              <a:t>10/23/2024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dirty="0"/>
              <a:t>10/23/2024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dirty="0"/>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dirty="0"/>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dirty="0"/>
              <a:t>10/23/2024</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9472EB-AC54-4713-BFC2-BEB621108C63}" type="datetimeFigureOut">
              <a:rPr lang="en-US" dirty="0"/>
              <a:t>10/23/2024</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dirty="0"/>
              <a:t>10/23/2024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dirty="0"/>
              <a:t>10/23/2024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dirty="0"/>
              <a:t>10/23/2024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dirty="0"/>
              <a:t>10/23/2024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ED06B6-C816-4861-964D-15A98395707D}" type="datetimeFigureOut">
              <a:rPr lang="en-US" dirty="0"/>
              <a:t>10/23/2024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B1A8AB-EA7C-4B1B-9D73-E2551851FABE}" type="datetimeFigureOut">
              <a:rPr lang="en-US" dirty="0"/>
              <a:t>10/23/2024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90786BE5-D2A3-4BF0-8B30-D7403E61B3DC}" type="datetimeFigureOut">
              <a:rPr lang="en-US" dirty="0"/>
              <a:t>10/23/2024</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0F11-0353-85CD-0C17-ACB22DEA4AEB}"/>
              </a:ext>
            </a:extLst>
          </p:cNvPr>
          <p:cNvSpPr>
            <a:spLocks noGrp="1"/>
          </p:cNvSpPr>
          <p:nvPr>
            <p:ph type="ctrTitle"/>
          </p:nvPr>
        </p:nvSpPr>
        <p:spPr/>
        <p:txBody>
          <a:bodyPr/>
          <a:lstStyle/>
          <a:p>
            <a:r>
              <a:rPr lang="en-ZA" dirty="0"/>
              <a:t>Empowering The Nation</a:t>
            </a:r>
          </a:p>
        </p:txBody>
      </p:sp>
      <p:sp>
        <p:nvSpPr>
          <p:cNvPr id="3" name="Subtitle 2">
            <a:extLst>
              <a:ext uri="{FF2B5EF4-FFF2-40B4-BE49-F238E27FC236}">
                <a16:creationId xmlns:a16="http://schemas.microsoft.com/office/drawing/2014/main" id="{4837BCCE-956D-91AD-3119-6CEC3E8DF519}"/>
              </a:ext>
            </a:extLst>
          </p:cNvPr>
          <p:cNvSpPr>
            <a:spLocks noGrp="1"/>
          </p:cNvSpPr>
          <p:nvPr>
            <p:ph type="subTitle" idx="1"/>
          </p:nvPr>
        </p:nvSpPr>
        <p:spPr/>
        <p:txBody>
          <a:bodyPr>
            <a:normAutofit fontScale="77500" lnSpcReduction="20000"/>
          </a:bodyPr>
          <a:lstStyle/>
          <a:p>
            <a:r>
              <a:rPr lang="en-ZA" dirty="0"/>
              <a:t>Proudly initiated by precious Radebe</a:t>
            </a:r>
          </a:p>
          <a:p>
            <a:r>
              <a:rPr lang="en-ZA" dirty="0"/>
              <a:t>Presented by : AMUKELANI NHLENGETHWA &amp; LWAZI MODISE</a:t>
            </a:r>
          </a:p>
          <a:p>
            <a:r>
              <a:rPr lang="en-ZA" dirty="0"/>
              <a:t>THE OFFICIAL WEB AND MOBILE APP DESIGNERS FOR SME- EMPOWERING THE NATION</a:t>
            </a:r>
          </a:p>
        </p:txBody>
      </p:sp>
    </p:spTree>
    <p:extLst>
      <p:ext uri="{BB962C8B-B14F-4D97-AF65-F5344CB8AC3E}">
        <p14:creationId xmlns:p14="http://schemas.microsoft.com/office/powerpoint/2010/main" val="3615642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AAD4F-3E2A-7F58-D341-BDFF7C104DD7}"/>
              </a:ext>
            </a:extLst>
          </p:cNvPr>
          <p:cNvSpPr>
            <a:spLocks noGrp="1"/>
          </p:cNvSpPr>
          <p:nvPr>
            <p:ph type="title"/>
          </p:nvPr>
        </p:nvSpPr>
        <p:spPr/>
        <p:txBody>
          <a:bodyPr/>
          <a:lstStyle/>
          <a:p>
            <a:r>
              <a:rPr lang="en-ZA" dirty="0"/>
              <a:t>Website designs</a:t>
            </a:r>
          </a:p>
        </p:txBody>
      </p:sp>
      <p:pic>
        <p:nvPicPr>
          <p:cNvPr id="5" name="Content Placeholder 4">
            <a:extLst>
              <a:ext uri="{FF2B5EF4-FFF2-40B4-BE49-F238E27FC236}">
                <a16:creationId xmlns:a16="http://schemas.microsoft.com/office/drawing/2014/main" id="{4CF5CF3A-BE12-D9B7-CC12-4724B4C60EE3}"/>
              </a:ext>
            </a:extLst>
          </p:cNvPr>
          <p:cNvPicPr>
            <a:picLocks noGrp="1" noChangeAspect="1"/>
          </p:cNvPicPr>
          <p:nvPr>
            <p:ph idx="1"/>
          </p:nvPr>
        </p:nvPicPr>
        <p:blipFill>
          <a:blip r:embed="rId2"/>
          <a:stretch>
            <a:fillRect/>
          </a:stretch>
        </p:blipFill>
        <p:spPr>
          <a:xfrm>
            <a:off x="2945259" y="2603500"/>
            <a:ext cx="5245794" cy="3416300"/>
          </a:xfrm>
        </p:spPr>
      </p:pic>
    </p:spTree>
    <p:extLst>
      <p:ext uri="{BB962C8B-B14F-4D97-AF65-F5344CB8AC3E}">
        <p14:creationId xmlns:p14="http://schemas.microsoft.com/office/powerpoint/2010/main" val="825654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9DF4A-92F6-7A71-3EDA-D7FBF45AE8F5}"/>
              </a:ext>
            </a:extLst>
          </p:cNvPr>
          <p:cNvSpPr>
            <a:spLocks noGrp="1"/>
          </p:cNvSpPr>
          <p:nvPr>
            <p:ph type="title"/>
          </p:nvPr>
        </p:nvSpPr>
        <p:spPr/>
        <p:txBody>
          <a:bodyPr/>
          <a:lstStyle/>
          <a:p>
            <a:r>
              <a:rPr lang="en-ZA" dirty="0"/>
              <a:t>Website designs</a:t>
            </a:r>
          </a:p>
        </p:txBody>
      </p:sp>
      <p:pic>
        <p:nvPicPr>
          <p:cNvPr id="5" name="Content Placeholder 4">
            <a:extLst>
              <a:ext uri="{FF2B5EF4-FFF2-40B4-BE49-F238E27FC236}">
                <a16:creationId xmlns:a16="http://schemas.microsoft.com/office/drawing/2014/main" id="{B17060F3-DE89-631D-A7A6-E63282F0B71B}"/>
              </a:ext>
            </a:extLst>
          </p:cNvPr>
          <p:cNvPicPr>
            <a:picLocks noGrp="1" noChangeAspect="1"/>
          </p:cNvPicPr>
          <p:nvPr>
            <p:ph idx="1"/>
          </p:nvPr>
        </p:nvPicPr>
        <p:blipFill>
          <a:blip r:embed="rId2"/>
          <a:stretch>
            <a:fillRect/>
          </a:stretch>
        </p:blipFill>
        <p:spPr>
          <a:xfrm>
            <a:off x="3057457" y="2603500"/>
            <a:ext cx="5021399" cy="3416300"/>
          </a:xfrm>
        </p:spPr>
      </p:pic>
    </p:spTree>
    <p:extLst>
      <p:ext uri="{BB962C8B-B14F-4D97-AF65-F5344CB8AC3E}">
        <p14:creationId xmlns:p14="http://schemas.microsoft.com/office/powerpoint/2010/main" val="1855932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85A7-DE0B-543B-06D0-1A5DAF7A848F}"/>
              </a:ext>
            </a:extLst>
          </p:cNvPr>
          <p:cNvSpPr>
            <a:spLocks noGrp="1"/>
          </p:cNvSpPr>
          <p:nvPr>
            <p:ph type="title"/>
          </p:nvPr>
        </p:nvSpPr>
        <p:spPr/>
        <p:txBody>
          <a:bodyPr/>
          <a:lstStyle/>
          <a:p>
            <a:r>
              <a:rPr lang="en-ZA" dirty="0"/>
              <a:t>Website designs</a:t>
            </a:r>
          </a:p>
        </p:txBody>
      </p:sp>
      <p:pic>
        <p:nvPicPr>
          <p:cNvPr id="5" name="Content Placeholder 4">
            <a:extLst>
              <a:ext uri="{FF2B5EF4-FFF2-40B4-BE49-F238E27FC236}">
                <a16:creationId xmlns:a16="http://schemas.microsoft.com/office/drawing/2014/main" id="{263A52C1-96D7-1AB8-AB4D-9D57BBB6E48A}"/>
              </a:ext>
            </a:extLst>
          </p:cNvPr>
          <p:cNvPicPr>
            <a:picLocks noGrp="1" noChangeAspect="1"/>
          </p:cNvPicPr>
          <p:nvPr>
            <p:ph idx="1"/>
          </p:nvPr>
        </p:nvPicPr>
        <p:blipFill>
          <a:blip r:embed="rId2"/>
          <a:stretch>
            <a:fillRect/>
          </a:stretch>
        </p:blipFill>
        <p:spPr>
          <a:xfrm>
            <a:off x="2311400" y="2603500"/>
            <a:ext cx="7302499" cy="3835400"/>
          </a:xfrm>
        </p:spPr>
      </p:pic>
    </p:spTree>
    <p:extLst>
      <p:ext uri="{BB962C8B-B14F-4D97-AF65-F5344CB8AC3E}">
        <p14:creationId xmlns:p14="http://schemas.microsoft.com/office/powerpoint/2010/main" val="17787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4F6D2-CAE8-71E5-53DE-986C229BFCD8}"/>
              </a:ext>
            </a:extLst>
          </p:cNvPr>
          <p:cNvSpPr>
            <a:spLocks noGrp="1"/>
          </p:cNvSpPr>
          <p:nvPr>
            <p:ph type="title"/>
          </p:nvPr>
        </p:nvSpPr>
        <p:spPr/>
        <p:txBody>
          <a:bodyPr/>
          <a:lstStyle/>
          <a:p>
            <a:r>
              <a:rPr lang="en-ZA" dirty="0"/>
              <a:t>Website designs</a:t>
            </a:r>
          </a:p>
        </p:txBody>
      </p:sp>
      <p:pic>
        <p:nvPicPr>
          <p:cNvPr id="5" name="Content Placeholder 4">
            <a:extLst>
              <a:ext uri="{FF2B5EF4-FFF2-40B4-BE49-F238E27FC236}">
                <a16:creationId xmlns:a16="http://schemas.microsoft.com/office/drawing/2014/main" id="{6E67B03A-250A-3960-BF70-9E79B08957E1}"/>
              </a:ext>
            </a:extLst>
          </p:cNvPr>
          <p:cNvPicPr>
            <a:picLocks noGrp="1" noChangeAspect="1"/>
          </p:cNvPicPr>
          <p:nvPr>
            <p:ph idx="1"/>
          </p:nvPr>
        </p:nvPicPr>
        <p:blipFill>
          <a:blip r:embed="rId2"/>
          <a:stretch>
            <a:fillRect/>
          </a:stretch>
        </p:blipFill>
        <p:spPr>
          <a:xfrm>
            <a:off x="2946400" y="2603500"/>
            <a:ext cx="6121399" cy="3644900"/>
          </a:xfrm>
        </p:spPr>
      </p:pic>
    </p:spTree>
    <p:extLst>
      <p:ext uri="{BB962C8B-B14F-4D97-AF65-F5344CB8AC3E}">
        <p14:creationId xmlns:p14="http://schemas.microsoft.com/office/powerpoint/2010/main" val="357482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2C42-70AA-28FF-52A9-5ADE9CB87ED9}"/>
              </a:ext>
            </a:extLst>
          </p:cNvPr>
          <p:cNvSpPr>
            <a:spLocks noGrp="1"/>
          </p:cNvSpPr>
          <p:nvPr>
            <p:ph type="title"/>
          </p:nvPr>
        </p:nvSpPr>
        <p:spPr/>
        <p:txBody>
          <a:bodyPr/>
          <a:lstStyle/>
          <a:p>
            <a:r>
              <a:rPr lang="en-ZA" dirty="0"/>
              <a:t>Website designs</a:t>
            </a:r>
          </a:p>
        </p:txBody>
      </p:sp>
      <p:pic>
        <p:nvPicPr>
          <p:cNvPr id="5" name="Content Placeholder 4">
            <a:extLst>
              <a:ext uri="{FF2B5EF4-FFF2-40B4-BE49-F238E27FC236}">
                <a16:creationId xmlns:a16="http://schemas.microsoft.com/office/drawing/2014/main" id="{E71E306F-F629-1ADA-6529-5F3691E699AD}"/>
              </a:ext>
            </a:extLst>
          </p:cNvPr>
          <p:cNvPicPr>
            <a:picLocks noGrp="1" noChangeAspect="1"/>
          </p:cNvPicPr>
          <p:nvPr>
            <p:ph idx="1"/>
          </p:nvPr>
        </p:nvPicPr>
        <p:blipFill>
          <a:blip r:embed="rId2"/>
          <a:stretch>
            <a:fillRect/>
          </a:stretch>
        </p:blipFill>
        <p:spPr>
          <a:xfrm>
            <a:off x="2590800" y="2603500"/>
            <a:ext cx="7389813" cy="4102100"/>
          </a:xfrm>
        </p:spPr>
      </p:pic>
    </p:spTree>
    <p:extLst>
      <p:ext uri="{BB962C8B-B14F-4D97-AF65-F5344CB8AC3E}">
        <p14:creationId xmlns:p14="http://schemas.microsoft.com/office/powerpoint/2010/main" val="674260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8714-F36B-5E39-BBD6-B68C900CF64C}"/>
              </a:ext>
            </a:extLst>
          </p:cNvPr>
          <p:cNvSpPr>
            <a:spLocks noGrp="1"/>
          </p:cNvSpPr>
          <p:nvPr>
            <p:ph type="title"/>
          </p:nvPr>
        </p:nvSpPr>
        <p:spPr/>
        <p:txBody>
          <a:bodyPr/>
          <a:lstStyle/>
          <a:p>
            <a:r>
              <a:rPr lang="en-ZA" dirty="0"/>
              <a:t>Website designs</a:t>
            </a:r>
          </a:p>
        </p:txBody>
      </p:sp>
      <p:pic>
        <p:nvPicPr>
          <p:cNvPr id="5" name="Content Placeholder 4">
            <a:extLst>
              <a:ext uri="{FF2B5EF4-FFF2-40B4-BE49-F238E27FC236}">
                <a16:creationId xmlns:a16="http://schemas.microsoft.com/office/drawing/2014/main" id="{64F8018A-8451-5F27-68FE-986E8CBE7F99}"/>
              </a:ext>
            </a:extLst>
          </p:cNvPr>
          <p:cNvPicPr>
            <a:picLocks noGrp="1" noChangeAspect="1"/>
          </p:cNvPicPr>
          <p:nvPr>
            <p:ph idx="1"/>
          </p:nvPr>
        </p:nvPicPr>
        <p:blipFill>
          <a:blip r:embed="rId2"/>
          <a:stretch>
            <a:fillRect/>
          </a:stretch>
        </p:blipFill>
        <p:spPr>
          <a:xfrm>
            <a:off x="2920839" y="2603500"/>
            <a:ext cx="5294634" cy="3886200"/>
          </a:xfrm>
        </p:spPr>
      </p:pic>
    </p:spTree>
    <p:extLst>
      <p:ext uri="{BB962C8B-B14F-4D97-AF65-F5344CB8AC3E}">
        <p14:creationId xmlns:p14="http://schemas.microsoft.com/office/powerpoint/2010/main" val="3252330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DB85-8370-09B8-29F5-4B39150987A8}"/>
              </a:ext>
            </a:extLst>
          </p:cNvPr>
          <p:cNvSpPr>
            <a:spLocks noGrp="1"/>
          </p:cNvSpPr>
          <p:nvPr>
            <p:ph type="title"/>
          </p:nvPr>
        </p:nvSpPr>
        <p:spPr/>
        <p:txBody>
          <a:bodyPr/>
          <a:lstStyle/>
          <a:p>
            <a:r>
              <a:rPr lang="en-ZA" dirty="0"/>
              <a:t>Website designs</a:t>
            </a:r>
          </a:p>
        </p:txBody>
      </p:sp>
      <p:pic>
        <p:nvPicPr>
          <p:cNvPr id="5" name="Content Placeholder 4">
            <a:extLst>
              <a:ext uri="{FF2B5EF4-FFF2-40B4-BE49-F238E27FC236}">
                <a16:creationId xmlns:a16="http://schemas.microsoft.com/office/drawing/2014/main" id="{21106C9D-E4EF-7B12-65DD-A79B8A414463}"/>
              </a:ext>
            </a:extLst>
          </p:cNvPr>
          <p:cNvPicPr>
            <a:picLocks noGrp="1" noChangeAspect="1"/>
          </p:cNvPicPr>
          <p:nvPr>
            <p:ph idx="1"/>
          </p:nvPr>
        </p:nvPicPr>
        <p:blipFill>
          <a:blip r:embed="rId2"/>
          <a:stretch>
            <a:fillRect/>
          </a:stretch>
        </p:blipFill>
        <p:spPr>
          <a:xfrm>
            <a:off x="2903316" y="2603500"/>
            <a:ext cx="5329680" cy="3416300"/>
          </a:xfrm>
        </p:spPr>
      </p:pic>
    </p:spTree>
    <p:extLst>
      <p:ext uri="{BB962C8B-B14F-4D97-AF65-F5344CB8AC3E}">
        <p14:creationId xmlns:p14="http://schemas.microsoft.com/office/powerpoint/2010/main" val="1269368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BC02C-2CD2-C2A6-8877-A050FC3EF53C}"/>
              </a:ext>
            </a:extLst>
          </p:cNvPr>
          <p:cNvSpPr>
            <a:spLocks noGrp="1"/>
          </p:cNvSpPr>
          <p:nvPr>
            <p:ph type="title"/>
          </p:nvPr>
        </p:nvSpPr>
        <p:spPr/>
        <p:txBody>
          <a:bodyPr/>
          <a:lstStyle/>
          <a:p>
            <a:r>
              <a:rPr lang="en-ZA" dirty="0"/>
              <a:t>Website designs</a:t>
            </a:r>
          </a:p>
        </p:txBody>
      </p:sp>
      <p:pic>
        <p:nvPicPr>
          <p:cNvPr id="5" name="Content Placeholder 4">
            <a:extLst>
              <a:ext uri="{FF2B5EF4-FFF2-40B4-BE49-F238E27FC236}">
                <a16:creationId xmlns:a16="http://schemas.microsoft.com/office/drawing/2014/main" id="{34375F55-C8B1-BDA7-00B4-B881623AFEF1}"/>
              </a:ext>
            </a:extLst>
          </p:cNvPr>
          <p:cNvPicPr>
            <a:picLocks noGrp="1" noChangeAspect="1"/>
          </p:cNvPicPr>
          <p:nvPr>
            <p:ph idx="1"/>
          </p:nvPr>
        </p:nvPicPr>
        <p:blipFill>
          <a:blip r:embed="rId2"/>
          <a:stretch>
            <a:fillRect/>
          </a:stretch>
        </p:blipFill>
        <p:spPr>
          <a:xfrm>
            <a:off x="1892300" y="2603500"/>
            <a:ext cx="6972299" cy="4025900"/>
          </a:xfrm>
        </p:spPr>
      </p:pic>
    </p:spTree>
    <p:extLst>
      <p:ext uri="{BB962C8B-B14F-4D97-AF65-F5344CB8AC3E}">
        <p14:creationId xmlns:p14="http://schemas.microsoft.com/office/powerpoint/2010/main" val="4191018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A55F1-6947-31D1-797B-61E920D2E6D4}"/>
              </a:ext>
            </a:extLst>
          </p:cNvPr>
          <p:cNvSpPr>
            <a:spLocks noGrp="1"/>
          </p:cNvSpPr>
          <p:nvPr>
            <p:ph type="title"/>
          </p:nvPr>
        </p:nvSpPr>
        <p:spPr/>
        <p:txBody>
          <a:bodyPr/>
          <a:lstStyle/>
          <a:p>
            <a:r>
              <a:rPr lang="en-ZA" dirty="0"/>
              <a:t>Website designs</a:t>
            </a:r>
          </a:p>
        </p:txBody>
      </p:sp>
      <p:pic>
        <p:nvPicPr>
          <p:cNvPr id="5" name="Content Placeholder 4">
            <a:extLst>
              <a:ext uri="{FF2B5EF4-FFF2-40B4-BE49-F238E27FC236}">
                <a16:creationId xmlns:a16="http://schemas.microsoft.com/office/drawing/2014/main" id="{0ADA19A1-D19E-6969-C995-3D1F1E19EB41}"/>
              </a:ext>
            </a:extLst>
          </p:cNvPr>
          <p:cNvPicPr>
            <a:picLocks noGrp="1" noChangeAspect="1"/>
          </p:cNvPicPr>
          <p:nvPr>
            <p:ph idx="1"/>
          </p:nvPr>
        </p:nvPicPr>
        <p:blipFill>
          <a:blip r:embed="rId2"/>
          <a:stretch>
            <a:fillRect/>
          </a:stretch>
        </p:blipFill>
        <p:spPr>
          <a:xfrm>
            <a:off x="2552700" y="2070100"/>
            <a:ext cx="6451599" cy="4165600"/>
          </a:xfrm>
        </p:spPr>
      </p:pic>
    </p:spTree>
    <p:extLst>
      <p:ext uri="{BB962C8B-B14F-4D97-AF65-F5344CB8AC3E}">
        <p14:creationId xmlns:p14="http://schemas.microsoft.com/office/powerpoint/2010/main" val="990926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2E943-B66E-AEE6-1934-6CE955CC9D5C}"/>
              </a:ext>
            </a:extLst>
          </p:cNvPr>
          <p:cNvSpPr>
            <a:spLocks noGrp="1"/>
          </p:cNvSpPr>
          <p:nvPr>
            <p:ph type="title"/>
          </p:nvPr>
        </p:nvSpPr>
        <p:spPr/>
        <p:txBody>
          <a:bodyPr/>
          <a:lstStyle/>
          <a:p>
            <a:r>
              <a:rPr lang="en-ZA" dirty="0"/>
              <a:t>Website designs</a:t>
            </a:r>
          </a:p>
        </p:txBody>
      </p:sp>
      <p:pic>
        <p:nvPicPr>
          <p:cNvPr id="5" name="Content Placeholder 4">
            <a:extLst>
              <a:ext uri="{FF2B5EF4-FFF2-40B4-BE49-F238E27FC236}">
                <a16:creationId xmlns:a16="http://schemas.microsoft.com/office/drawing/2014/main" id="{EBA92751-649F-B273-5095-9BE0C63D1347}"/>
              </a:ext>
            </a:extLst>
          </p:cNvPr>
          <p:cNvPicPr>
            <a:picLocks noGrp="1" noChangeAspect="1"/>
          </p:cNvPicPr>
          <p:nvPr>
            <p:ph idx="1"/>
          </p:nvPr>
        </p:nvPicPr>
        <p:blipFill>
          <a:blip r:embed="rId2"/>
          <a:stretch>
            <a:fillRect/>
          </a:stretch>
        </p:blipFill>
        <p:spPr>
          <a:xfrm>
            <a:off x="3108666" y="2603500"/>
            <a:ext cx="4918981" cy="3416300"/>
          </a:xfrm>
        </p:spPr>
      </p:pic>
    </p:spTree>
    <p:extLst>
      <p:ext uri="{BB962C8B-B14F-4D97-AF65-F5344CB8AC3E}">
        <p14:creationId xmlns:p14="http://schemas.microsoft.com/office/powerpoint/2010/main" val="1592285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6672-A857-51D8-EF38-C9FE310B195A}"/>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B6BFBFE6-1AF5-1CD8-6001-83D3DA68C0D6}"/>
              </a:ext>
            </a:extLst>
          </p:cNvPr>
          <p:cNvSpPr>
            <a:spLocks noGrp="1"/>
          </p:cNvSpPr>
          <p:nvPr>
            <p:ph idx="1"/>
          </p:nvPr>
        </p:nvSpPr>
        <p:spPr/>
        <p:txBody>
          <a:bodyPr>
            <a:normAutofit lnSpcReduction="10000"/>
          </a:bodyPr>
          <a:lstStyle/>
          <a:p>
            <a:endParaRPr lang="en-US" dirty="0"/>
          </a:p>
          <a:p>
            <a:endParaRPr lang="en-US" dirty="0"/>
          </a:p>
          <a:p>
            <a:r>
              <a:rPr lang="en-US" sz="2400" dirty="0">
                <a:latin typeface="Arial Black" panose="020B0A04020102020204" pitchFamily="34" charset="0"/>
              </a:rPr>
              <a:t>We developed both a website and a mobile application as part of our project to meet the needs of a small-to-mid-size enterprise (SME) called </a:t>
            </a:r>
            <a:r>
              <a:rPr lang="en-US" sz="2400" i="1" dirty="0">
                <a:latin typeface="Arial Black" panose="020B0A04020102020204" pitchFamily="34" charset="0"/>
              </a:rPr>
              <a:t>Empowering the Nation</a:t>
            </a:r>
            <a:r>
              <a:rPr lang="en-US" sz="2400" dirty="0">
                <a:latin typeface="Arial Black" panose="020B0A04020102020204" pitchFamily="34" charset="0"/>
              </a:rPr>
              <a:t>. This SME provides skills training for domestic workers and gardeners, offering both six-month and six-week courses</a:t>
            </a:r>
            <a:r>
              <a:rPr lang="en-US" dirty="0"/>
              <a:t>.</a:t>
            </a:r>
            <a:endParaRPr lang="en-ZA" dirty="0"/>
          </a:p>
        </p:txBody>
      </p:sp>
    </p:spTree>
    <p:extLst>
      <p:ext uri="{BB962C8B-B14F-4D97-AF65-F5344CB8AC3E}">
        <p14:creationId xmlns:p14="http://schemas.microsoft.com/office/powerpoint/2010/main" val="1839246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E53D5-8ABF-A6FB-5039-563479A29B1A}"/>
              </a:ext>
            </a:extLst>
          </p:cNvPr>
          <p:cNvSpPr>
            <a:spLocks noGrp="1"/>
          </p:cNvSpPr>
          <p:nvPr>
            <p:ph type="title"/>
          </p:nvPr>
        </p:nvSpPr>
        <p:spPr/>
        <p:txBody>
          <a:bodyPr/>
          <a:lstStyle/>
          <a:p>
            <a:r>
              <a:rPr lang="en-ZA" dirty="0"/>
              <a:t>Mobile app designs</a:t>
            </a:r>
          </a:p>
        </p:txBody>
      </p:sp>
      <p:pic>
        <p:nvPicPr>
          <p:cNvPr id="5" name="Content Placeholder 4">
            <a:extLst>
              <a:ext uri="{FF2B5EF4-FFF2-40B4-BE49-F238E27FC236}">
                <a16:creationId xmlns:a16="http://schemas.microsoft.com/office/drawing/2014/main" id="{22DFA037-F94E-4B70-CA9E-27FD301E5BB0}"/>
              </a:ext>
            </a:extLst>
          </p:cNvPr>
          <p:cNvPicPr>
            <a:picLocks noGrp="1" noChangeAspect="1"/>
          </p:cNvPicPr>
          <p:nvPr>
            <p:ph idx="1"/>
          </p:nvPr>
        </p:nvPicPr>
        <p:blipFill>
          <a:blip r:embed="rId2"/>
          <a:stretch>
            <a:fillRect/>
          </a:stretch>
        </p:blipFill>
        <p:spPr>
          <a:xfrm>
            <a:off x="4604115" y="2603500"/>
            <a:ext cx="1928083" cy="3416300"/>
          </a:xfrm>
        </p:spPr>
      </p:pic>
    </p:spTree>
    <p:extLst>
      <p:ext uri="{BB962C8B-B14F-4D97-AF65-F5344CB8AC3E}">
        <p14:creationId xmlns:p14="http://schemas.microsoft.com/office/powerpoint/2010/main" val="430897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6895C-D359-03C8-B7E4-7427D752E2FD}"/>
              </a:ext>
            </a:extLst>
          </p:cNvPr>
          <p:cNvSpPr>
            <a:spLocks noGrp="1"/>
          </p:cNvSpPr>
          <p:nvPr>
            <p:ph type="title"/>
          </p:nvPr>
        </p:nvSpPr>
        <p:spPr/>
        <p:txBody>
          <a:bodyPr/>
          <a:lstStyle/>
          <a:p>
            <a:r>
              <a:rPr lang="en-ZA" dirty="0"/>
              <a:t>Mobile app designs</a:t>
            </a:r>
          </a:p>
        </p:txBody>
      </p:sp>
      <p:pic>
        <p:nvPicPr>
          <p:cNvPr id="5" name="Content Placeholder 4">
            <a:extLst>
              <a:ext uri="{FF2B5EF4-FFF2-40B4-BE49-F238E27FC236}">
                <a16:creationId xmlns:a16="http://schemas.microsoft.com/office/drawing/2014/main" id="{3ADB1B4B-3EDC-A3F6-930B-205AE1EA12D6}"/>
              </a:ext>
            </a:extLst>
          </p:cNvPr>
          <p:cNvPicPr>
            <a:picLocks noGrp="1" noChangeAspect="1"/>
          </p:cNvPicPr>
          <p:nvPr>
            <p:ph idx="1"/>
          </p:nvPr>
        </p:nvPicPr>
        <p:blipFill>
          <a:blip r:embed="rId2"/>
          <a:stretch>
            <a:fillRect/>
          </a:stretch>
        </p:blipFill>
        <p:spPr>
          <a:xfrm>
            <a:off x="4710665" y="2603500"/>
            <a:ext cx="1714982" cy="3416300"/>
          </a:xfrm>
        </p:spPr>
      </p:pic>
    </p:spTree>
    <p:extLst>
      <p:ext uri="{BB962C8B-B14F-4D97-AF65-F5344CB8AC3E}">
        <p14:creationId xmlns:p14="http://schemas.microsoft.com/office/powerpoint/2010/main" val="3386963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F6E6-A64C-1798-D1C9-F19D16A94188}"/>
              </a:ext>
            </a:extLst>
          </p:cNvPr>
          <p:cNvSpPr>
            <a:spLocks noGrp="1"/>
          </p:cNvSpPr>
          <p:nvPr>
            <p:ph type="title"/>
          </p:nvPr>
        </p:nvSpPr>
        <p:spPr/>
        <p:txBody>
          <a:bodyPr/>
          <a:lstStyle/>
          <a:p>
            <a:r>
              <a:rPr lang="en-ZA" dirty="0"/>
              <a:t>Mobile app designs</a:t>
            </a:r>
          </a:p>
        </p:txBody>
      </p:sp>
      <p:pic>
        <p:nvPicPr>
          <p:cNvPr id="5" name="Content Placeholder 4">
            <a:extLst>
              <a:ext uri="{FF2B5EF4-FFF2-40B4-BE49-F238E27FC236}">
                <a16:creationId xmlns:a16="http://schemas.microsoft.com/office/drawing/2014/main" id="{296E9BF4-3919-D73C-F5EA-EF145CA0207F}"/>
              </a:ext>
            </a:extLst>
          </p:cNvPr>
          <p:cNvPicPr>
            <a:picLocks noGrp="1" noChangeAspect="1"/>
          </p:cNvPicPr>
          <p:nvPr>
            <p:ph idx="1"/>
          </p:nvPr>
        </p:nvPicPr>
        <p:blipFill>
          <a:blip r:embed="rId2"/>
          <a:stretch>
            <a:fillRect/>
          </a:stretch>
        </p:blipFill>
        <p:spPr>
          <a:xfrm>
            <a:off x="4710638" y="2603500"/>
            <a:ext cx="1715037" cy="3416300"/>
          </a:xfrm>
        </p:spPr>
      </p:pic>
    </p:spTree>
    <p:extLst>
      <p:ext uri="{BB962C8B-B14F-4D97-AF65-F5344CB8AC3E}">
        <p14:creationId xmlns:p14="http://schemas.microsoft.com/office/powerpoint/2010/main" val="2223855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97E58-D8DE-480F-9BEE-4B7E460447C5}"/>
              </a:ext>
            </a:extLst>
          </p:cNvPr>
          <p:cNvSpPr>
            <a:spLocks noGrp="1"/>
          </p:cNvSpPr>
          <p:nvPr>
            <p:ph type="title"/>
          </p:nvPr>
        </p:nvSpPr>
        <p:spPr/>
        <p:txBody>
          <a:bodyPr/>
          <a:lstStyle/>
          <a:p>
            <a:r>
              <a:rPr lang="en-ZA" dirty="0"/>
              <a:t>Mobile app designs</a:t>
            </a:r>
          </a:p>
        </p:txBody>
      </p:sp>
      <p:pic>
        <p:nvPicPr>
          <p:cNvPr id="5" name="Content Placeholder 4">
            <a:extLst>
              <a:ext uri="{FF2B5EF4-FFF2-40B4-BE49-F238E27FC236}">
                <a16:creationId xmlns:a16="http://schemas.microsoft.com/office/drawing/2014/main" id="{626121CF-89B6-C90D-EFA7-F720158C0B68}"/>
              </a:ext>
            </a:extLst>
          </p:cNvPr>
          <p:cNvPicPr>
            <a:picLocks noGrp="1" noChangeAspect="1"/>
          </p:cNvPicPr>
          <p:nvPr>
            <p:ph idx="1"/>
          </p:nvPr>
        </p:nvPicPr>
        <p:blipFill>
          <a:blip r:embed="rId2"/>
          <a:stretch>
            <a:fillRect/>
          </a:stretch>
        </p:blipFill>
        <p:spPr>
          <a:xfrm>
            <a:off x="4710758" y="2603500"/>
            <a:ext cx="1714796" cy="3416300"/>
          </a:xfrm>
        </p:spPr>
      </p:pic>
    </p:spTree>
    <p:extLst>
      <p:ext uri="{BB962C8B-B14F-4D97-AF65-F5344CB8AC3E}">
        <p14:creationId xmlns:p14="http://schemas.microsoft.com/office/powerpoint/2010/main" val="2860554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E1323-9381-F1B5-1049-F47C6CAAA246}"/>
              </a:ext>
            </a:extLst>
          </p:cNvPr>
          <p:cNvSpPr>
            <a:spLocks noGrp="1"/>
          </p:cNvSpPr>
          <p:nvPr>
            <p:ph type="title"/>
          </p:nvPr>
        </p:nvSpPr>
        <p:spPr/>
        <p:txBody>
          <a:bodyPr/>
          <a:lstStyle/>
          <a:p>
            <a:r>
              <a:rPr lang="en-ZA" dirty="0"/>
              <a:t>Mobile app designs</a:t>
            </a:r>
          </a:p>
        </p:txBody>
      </p:sp>
      <p:pic>
        <p:nvPicPr>
          <p:cNvPr id="5" name="Content Placeholder 4">
            <a:extLst>
              <a:ext uri="{FF2B5EF4-FFF2-40B4-BE49-F238E27FC236}">
                <a16:creationId xmlns:a16="http://schemas.microsoft.com/office/drawing/2014/main" id="{74992E3A-25D7-6575-5196-BB30A0697E1E}"/>
              </a:ext>
            </a:extLst>
          </p:cNvPr>
          <p:cNvPicPr>
            <a:picLocks noGrp="1" noChangeAspect="1"/>
          </p:cNvPicPr>
          <p:nvPr>
            <p:ph idx="1"/>
          </p:nvPr>
        </p:nvPicPr>
        <p:blipFill>
          <a:blip r:embed="rId2"/>
          <a:stretch>
            <a:fillRect/>
          </a:stretch>
        </p:blipFill>
        <p:spPr>
          <a:xfrm>
            <a:off x="4725736" y="2603500"/>
            <a:ext cx="1684841" cy="3416300"/>
          </a:xfrm>
        </p:spPr>
      </p:pic>
    </p:spTree>
    <p:extLst>
      <p:ext uri="{BB962C8B-B14F-4D97-AF65-F5344CB8AC3E}">
        <p14:creationId xmlns:p14="http://schemas.microsoft.com/office/powerpoint/2010/main" val="3105598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AEFF-9969-5AA4-E543-0E0299672C56}"/>
              </a:ext>
            </a:extLst>
          </p:cNvPr>
          <p:cNvSpPr>
            <a:spLocks noGrp="1"/>
          </p:cNvSpPr>
          <p:nvPr>
            <p:ph type="title"/>
          </p:nvPr>
        </p:nvSpPr>
        <p:spPr/>
        <p:txBody>
          <a:bodyPr/>
          <a:lstStyle/>
          <a:p>
            <a:r>
              <a:rPr lang="en-ZA" dirty="0"/>
              <a:t>Mobile app designs</a:t>
            </a:r>
          </a:p>
        </p:txBody>
      </p:sp>
      <p:pic>
        <p:nvPicPr>
          <p:cNvPr id="5" name="Content Placeholder 4">
            <a:extLst>
              <a:ext uri="{FF2B5EF4-FFF2-40B4-BE49-F238E27FC236}">
                <a16:creationId xmlns:a16="http://schemas.microsoft.com/office/drawing/2014/main" id="{D04B9BDB-171F-6849-9E5E-E0802CF94CBF}"/>
              </a:ext>
            </a:extLst>
          </p:cNvPr>
          <p:cNvPicPr>
            <a:picLocks noGrp="1" noChangeAspect="1"/>
          </p:cNvPicPr>
          <p:nvPr>
            <p:ph idx="1"/>
          </p:nvPr>
        </p:nvPicPr>
        <p:blipFill>
          <a:blip r:embed="rId2"/>
          <a:stretch>
            <a:fillRect/>
          </a:stretch>
        </p:blipFill>
        <p:spPr>
          <a:xfrm>
            <a:off x="4702289" y="2603500"/>
            <a:ext cx="1731734" cy="3416300"/>
          </a:xfrm>
        </p:spPr>
      </p:pic>
    </p:spTree>
    <p:extLst>
      <p:ext uri="{BB962C8B-B14F-4D97-AF65-F5344CB8AC3E}">
        <p14:creationId xmlns:p14="http://schemas.microsoft.com/office/powerpoint/2010/main" val="3556882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38113-CFE8-4DE4-76A4-D6FD404B0F88}"/>
              </a:ext>
            </a:extLst>
          </p:cNvPr>
          <p:cNvSpPr>
            <a:spLocks noGrp="1"/>
          </p:cNvSpPr>
          <p:nvPr>
            <p:ph type="title"/>
          </p:nvPr>
        </p:nvSpPr>
        <p:spPr/>
        <p:txBody>
          <a:bodyPr/>
          <a:lstStyle/>
          <a:p>
            <a:r>
              <a:rPr lang="en-ZA"/>
              <a:t>Conclusion</a:t>
            </a:r>
          </a:p>
        </p:txBody>
      </p:sp>
      <p:sp>
        <p:nvSpPr>
          <p:cNvPr id="3" name="Content Placeholder 2">
            <a:extLst>
              <a:ext uri="{FF2B5EF4-FFF2-40B4-BE49-F238E27FC236}">
                <a16:creationId xmlns:a16="http://schemas.microsoft.com/office/drawing/2014/main" id="{339C802B-AD44-1D0F-E6F4-246BEA44F319}"/>
              </a:ext>
            </a:extLst>
          </p:cNvPr>
          <p:cNvSpPr>
            <a:spLocks noGrp="1"/>
          </p:cNvSpPr>
          <p:nvPr>
            <p:ph idx="1"/>
          </p:nvPr>
        </p:nvSpPr>
        <p:spPr/>
        <p:txBody>
          <a:bodyPr/>
          <a:lstStyle/>
          <a:p>
            <a:r>
              <a:rPr lang="en-US" b="1" dirty="0"/>
              <a:t>Collaboration and Technology</a:t>
            </a:r>
            <a:r>
              <a:rPr lang="en-US" dirty="0"/>
              <a:t>: This project allowed us to demonstrate our ability to collaborate effectively and use modern development tools like </a:t>
            </a:r>
            <a:r>
              <a:rPr lang="en-US" b="1" dirty="0"/>
              <a:t>HTML</a:t>
            </a:r>
            <a:r>
              <a:rPr lang="en-US" dirty="0"/>
              <a:t> for web development and </a:t>
            </a:r>
            <a:r>
              <a:rPr lang="en-US" b="1" dirty="0"/>
              <a:t>React Native</a:t>
            </a:r>
            <a:r>
              <a:rPr lang="en-US" dirty="0"/>
              <a:t> for mobile apps. It also highlighted our ability to integrate practical business needs with technical solutions, ensuring that the SME could serve its users effectively through both platforms.</a:t>
            </a:r>
            <a:endParaRPr lang="en-ZA" dirty="0"/>
          </a:p>
        </p:txBody>
      </p:sp>
    </p:spTree>
    <p:extLst>
      <p:ext uri="{BB962C8B-B14F-4D97-AF65-F5344CB8AC3E}">
        <p14:creationId xmlns:p14="http://schemas.microsoft.com/office/powerpoint/2010/main" val="3734226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CAE94-D582-D9E0-AA88-BA2A0039B029}"/>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C8F586C0-D39B-1078-E5B8-E76B816BF1AB}"/>
              </a:ext>
            </a:extLst>
          </p:cNvPr>
          <p:cNvSpPr>
            <a:spLocks noGrp="1"/>
          </p:cNvSpPr>
          <p:nvPr>
            <p:ph idx="1"/>
          </p:nvPr>
        </p:nvSpPr>
        <p:spPr>
          <a:xfrm>
            <a:off x="1154954" y="2128603"/>
            <a:ext cx="10507394" cy="4452079"/>
          </a:xfrm>
        </p:spPr>
        <p:txBody>
          <a:bodyPr/>
          <a:lstStyle/>
          <a:p>
            <a:r>
              <a:rPr lang="en-US" b="1" dirty="0"/>
              <a:t>                                        </a:t>
            </a:r>
            <a:r>
              <a:rPr lang="en-US" b="1" u="sng" dirty="0"/>
              <a:t>Website Creation Process </a:t>
            </a:r>
          </a:p>
          <a:p>
            <a:pPr>
              <a:buFont typeface="Arial" panose="020B0604020202020204" pitchFamily="34" charset="0"/>
              <a:buChar char="•"/>
            </a:pPr>
            <a:r>
              <a:rPr lang="en-US" b="1" dirty="0"/>
              <a:t>Web Development</a:t>
            </a:r>
            <a:r>
              <a:rPr lang="en-US" dirty="0"/>
              <a:t>: I was responsible for developing the website using </a:t>
            </a:r>
            <a:r>
              <a:rPr lang="en-US" b="1" dirty="0"/>
              <a:t>HTML</a:t>
            </a:r>
            <a:r>
              <a:rPr lang="en-US" dirty="0"/>
              <a:t>, focusing on the design and functionality that would allow users to navigate course offerings, view detailed information on each course, and calculate the total costs with discounts and VAT.</a:t>
            </a:r>
          </a:p>
          <a:p>
            <a:pPr>
              <a:buFont typeface="Arial" panose="020B0604020202020204" pitchFamily="34" charset="0"/>
              <a:buChar char="•"/>
            </a:pPr>
            <a:r>
              <a:rPr lang="en-US" b="1" dirty="0"/>
              <a:t>Design Decisions</a:t>
            </a:r>
            <a:r>
              <a:rPr lang="en-US" dirty="0"/>
              <a:t>: The website included a user-friendly interface with clear links to the six-month and six-week courses. Each course had a dedicated page with details like content, fees, and purpose. The visual design was guided by the business requirements, ensuring a professional image with a seamless experience for users.</a:t>
            </a:r>
          </a:p>
          <a:p>
            <a:pPr>
              <a:buFont typeface="Arial" panose="020B0604020202020204" pitchFamily="34" charset="0"/>
              <a:buChar char="•"/>
            </a:pPr>
            <a:r>
              <a:rPr lang="en-US" b="1" dirty="0"/>
              <a:t>Technology Used</a:t>
            </a:r>
            <a:r>
              <a:rPr lang="en-US" dirty="0"/>
              <a:t>: I used </a:t>
            </a:r>
            <a:r>
              <a:rPr lang="en-US" b="1" dirty="0"/>
              <a:t>HTML</a:t>
            </a:r>
            <a:r>
              <a:rPr lang="en-US" dirty="0"/>
              <a:t> to structure the site and ensure it was responsive across devices. The website included interactive features such as a fee calculator, a contact form, and navigation tools, enhancing user engagement.</a:t>
            </a:r>
          </a:p>
          <a:p>
            <a:endParaRPr lang="en-ZA" dirty="0"/>
          </a:p>
        </p:txBody>
      </p:sp>
    </p:spTree>
    <p:extLst>
      <p:ext uri="{BB962C8B-B14F-4D97-AF65-F5344CB8AC3E}">
        <p14:creationId xmlns:p14="http://schemas.microsoft.com/office/powerpoint/2010/main" val="483531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79B9-C773-4455-3946-8E0290406DE9}"/>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5CDB6952-AE0B-F68D-A806-12B6EBA4CC39}"/>
              </a:ext>
            </a:extLst>
          </p:cNvPr>
          <p:cNvSpPr>
            <a:spLocks noGrp="1"/>
          </p:cNvSpPr>
          <p:nvPr>
            <p:ph idx="1"/>
          </p:nvPr>
        </p:nvSpPr>
        <p:spPr>
          <a:xfrm>
            <a:off x="929390" y="1933731"/>
            <a:ext cx="10448144" cy="4452079"/>
          </a:xfrm>
        </p:spPr>
        <p:txBody>
          <a:bodyPr/>
          <a:lstStyle/>
          <a:p>
            <a:r>
              <a:rPr lang="en-US" b="1" dirty="0"/>
              <a:t>          </a:t>
            </a:r>
            <a:r>
              <a:rPr lang="en-US" b="1" u="sng" dirty="0"/>
              <a:t>Mobile Application Development – Lwazi’s Contribution </a:t>
            </a:r>
          </a:p>
          <a:p>
            <a:pPr>
              <a:buFont typeface="Arial" panose="020B0604020202020204" pitchFamily="34" charset="0"/>
              <a:buChar char="•"/>
            </a:pPr>
            <a:r>
              <a:rPr lang="en-US" b="1" dirty="0"/>
              <a:t>Mobile App Development</a:t>
            </a:r>
            <a:r>
              <a:rPr lang="en-US" dirty="0"/>
              <a:t>:  I was responsible for the mobile application, developed using </a:t>
            </a:r>
            <a:r>
              <a:rPr lang="en-US" b="1" dirty="0"/>
              <a:t>React Native</a:t>
            </a:r>
            <a:r>
              <a:rPr lang="en-US" dirty="0"/>
              <a:t>. The app mirrored the website’s functionality, offering users the ability to browse courses, calculate total fees, and access contact information.</a:t>
            </a:r>
          </a:p>
          <a:p>
            <a:pPr>
              <a:buFont typeface="Arial" panose="020B0604020202020204" pitchFamily="34" charset="0"/>
              <a:buChar char="•"/>
            </a:pPr>
            <a:r>
              <a:rPr lang="en-US" b="1" dirty="0"/>
              <a:t>App Design</a:t>
            </a:r>
            <a:r>
              <a:rPr lang="en-US" dirty="0"/>
              <a:t>: I designed the app with a similar look and feel as the website, ensuring consistency across both platforms. The app was optimized for mobile users, making it easy to navigate and interact with the course content on smartphones.</a:t>
            </a:r>
          </a:p>
          <a:p>
            <a:pPr>
              <a:buFont typeface="Arial" panose="020B0604020202020204" pitchFamily="34" charset="0"/>
              <a:buChar char="•"/>
            </a:pPr>
            <a:r>
              <a:rPr lang="en-US" b="1" dirty="0"/>
              <a:t>Technology Used</a:t>
            </a:r>
            <a:r>
              <a:rPr lang="en-US" dirty="0"/>
              <a:t>: The mobile app was developed using </a:t>
            </a:r>
            <a:r>
              <a:rPr lang="en-US" b="1" dirty="0"/>
              <a:t>React Native</a:t>
            </a:r>
            <a:r>
              <a:rPr lang="en-US" dirty="0"/>
              <a:t>, a powerful framework for building cross-platform applications. This allowed us to ensure the same features and design elements were available on both web and mobile platforms.</a:t>
            </a:r>
          </a:p>
          <a:p>
            <a:endParaRPr lang="en-ZA" dirty="0"/>
          </a:p>
        </p:txBody>
      </p:sp>
    </p:spTree>
    <p:extLst>
      <p:ext uri="{BB962C8B-B14F-4D97-AF65-F5344CB8AC3E}">
        <p14:creationId xmlns:p14="http://schemas.microsoft.com/office/powerpoint/2010/main" val="798431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9FEC4-8D76-1568-B8E5-550CDE5CF23C}"/>
              </a:ext>
            </a:extLst>
          </p:cNvPr>
          <p:cNvSpPr>
            <a:spLocks noGrp="1"/>
          </p:cNvSpPr>
          <p:nvPr>
            <p:ph type="title"/>
          </p:nvPr>
        </p:nvSpPr>
        <p:spPr/>
        <p:txBody>
          <a:bodyPr/>
          <a:lstStyle/>
          <a:p>
            <a:r>
              <a:rPr lang="en-ZA" dirty="0"/>
              <a:t>Discount and VAT Calculation</a:t>
            </a:r>
          </a:p>
        </p:txBody>
      </p:sp>
      <p:sp>
        <p:nvSpPr>
          <p:cNvPr id="3" name="Content Placeholder 2">
            <a:extLst>
              <a:ext uri="{FF2B5EF4-FFF2-40B4-BE49-F238E27FC236}">
                <a16:creationId xmlns:a16="http://schemas.microsoft.com/office/drawing/2014/main" id="{A776D17D-1CEC-7876-3FA2-C9EF746AB2D2}"/>
              </a:ext>
            </a:extLst>
          </p:cNvPr>
          <p:cNvSpPr>
            <a:spLocks noGrp="1"/>
          </p:cNvSpPr>
          <p:nvPr>
            <p:ph idx="1"/>
          </p:nvPr>
        </p:nvSpPr>
        <p:spPr>
          <a:xfrm>
            <a:off x="1154954" y="2713220"/>
            <a:ext cx="8825659" cy="3306580"/>
          </a:xfrm>
        </p:spPr>
        <p:txBody>
          <a:bodyPr/>
          <a:lstStyle/>
          <a:p>
            <a:endParaRPr lang="en-US" b="1" dirty="0"/>
          </a:p>
          <a:p>
            <a:endParaRPr lang="en-US" b="1" dirty="0"/>
          </a:p>
          <a:p>
            <a:r>
              <a:rPr lang="en-US" b="1" dirty="0"/>
              <a:t>Discount and VAT Calculation</a:t>
            </a:r>
            <a:r>
              <a:rPr lang="en-US" dirty="0"/>
              <a:t>: Both the website and mobile app allowed users to select multiple courses, applying discounts based on the number of courses selected (up to 15%) and adding a VAT of 15% to the total. This was done using simple algorithms to ensure accuracy and transparency for users.</a:t>
            </a:r>
            <a:endParaRPr lang="en-ZA" dirty="0"/>
          </a:p>
        </p:txBody>
      </p:sp>
    </p:spTree>
    <p:extLst>
      <p:ext uri="{BB962C8B-B14F-4D97-AF65-F5344CB8AC3E}">
        <p14:creationId xmlns:p14="http://schemas.microsoft.com/office/powerpoint/2010/main" val="3116284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7F5AB-7FEE-25B5-3011-AF08E5C17F22}"/>
              </a:ext>
            </a:extLst>
          </p:cNvPr>
          <p:cNvSpPr>
            <a:spLocks noGrp="1"/>
          </p:cNvSpPr>
          <p:nvPr>
            <p:ph type="title"/>
          </p:nvPr>
        </p:nvSpPr>
        <p:spPr/>
        <p:txBody>
          <a:bodyPr/>
          <a:lstStyle/>
          <a:p>
            <a:r>
              <a:rPr lang="en-ZA" dirty="0"/>
              <a:t>Consistency</a:t>
            </a:r>
          </a:p>
        </p:txBody>
      </p:sp>
      <p:sp>
        <p:nvSpPr>
          <p:cNvPr id="3" name="Content Placeholder 2">
            <a:extLst>
              <a:ext uri="{FF2B5EF4-FFF2-40B4-BE49-F238E27FC236}">
                <a16:creationId xmlns:a16="http://schemas.microsoft.com/office/drawing/2014/main" id="{4278EFFF-EEBD-19D9-0760-B40187D31E43}"/>
              </a:ext>
            </a:extLst>
          </p:cNvPr>
          <p:cNvSpPr>
            <a:spLocks noGrp="1"/>
          </p:cNvSpPr>
          <p:nvPr>
            <p:ph idx="1"/>
          </p:nvPr>
        </p:nvSpPr>
        <p:spPr>
          <a:xfrm>
            <a:off x="1154954" y="2338466"/>
            <a:ext cx="8825659" cy="3681334"/>
          </a:xfrm>
        </p:spPr>
        <p:txBody>
          <a:bodyPr/>
          <a:lstStyle/>
          <a:p>
            <a:endParaRPr lang="en-US" b="1" dirty="0"/>
          </a:p>
          <a:p>
            <a:r>
              <a:rPr lang="en-US" b="1" dirty="0"/>
              <a:t>Consistency Across Platforms</a:t>
            </a:r>
            <a:r>
              <a:rPr lang="en-US" dirty="0"/>
              <a:t>: One of the main challenges was ensuring that both the website and mobile app had a similar user experience, especially with respect to design elements like buttons, forms, and navigation. We worked together to align the UI/UX for both platforms.</a:t>
            </a:r>
            <a:endParaRPr lang="en-US" b="1" dirty="0"/>
          </a:p>
        </p:txBody>
      </p:sp>
    </p:spTree>
    <p:extLst>
      <p:ext uri="{BB962C8B-B14F-4D97-AF65-F5344CB8AC3E}">
        <p14:creationId xmlns:p14="http://schemas.microsoft.com/office/powerpoint/2010/main" val="727165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78B45-96E3-33D4-1A0A-7ADE7BDF552D}"/>
              </a:ext>
            </a:extLst>
          </p:cNvPr>
          <p:cNvSpPr>
            <a:spLocks noGrp="1"/>
          </p:cNvSpPr>
          <p:nvPr>
            <p:ph type="title"/>
          </p:nvPr>
        </p:nvSpPr>
        <p:spPr/>
        <p:txBody>
          <a:bodyPr/>
          <a:lstStyle/>
          <a:p>
            <a:r>
              <a:rPr lang="en-ZA" dirty="0"/>
              <a:t>Website </a:t>
            </a:r>
            <a:r>
              <a:rPr lang="en-ZA" dirty="0" err="1"/>
              <a:t>desgins</a:t>
            </a:r>
            <a:endParaRPr lang="en-ZA" dirty="0"/>
          </a:p>
        </p:txBody>
      </p:sp>
      <p:pic>
        <p:nvPicPr>
          <p:cNvPr id="5" name="Content Placeholder 4">
            <a:extLst>
              <a:ext uri="{FF2B5EF4-FFF2-40B4-BE49-F238E27FC236}">
                <a16:creationId xmlns:a16="http://schemas.microsoft.com/office/drawing/2014/main" id="{45FD6471-5FD9-E7BC-9DD1-3DC23C494598}"/>
              </a:ext>
            </a:extLst>
          </p:cNvPr>
          <p:cNvPicPr>
            <a:picLocks noGrp="1" noChangeAspect="1"/>
          </p:cNvPicPr>
          <p:nvPr>
            <p:ph idx="1"/>
          </p:nvPr>
        </p:nvPicPr>
        <p:blipFill>
          <a:blip r:embed="rId2"/>
          <a:stretch>
            <a:fillRect/>
          </a:stretch>
        </p:blipFill>
        <p:spPr>
          <a:xfrm>
            <a:off x="2758191" y="2398426"/>
            <a:ext cx="6685612" cy="4212236"/>
          </a:xfrm>
        </p:spPr>
      </p:pic>
    </p:spTree>
    <p:extLst>
      <p:ext uri="{BB962C8B-B14F-4D97-AF65-F5344CB8AC3E}">
        <p14:creationId xmlns:p14="http://schemas.microsoft.com/office/powerpoint/2010/main" val="567916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2AFA-12AF-FD72-2EE7-B70B935D8B18}"/>
              </a:ext>
            </a:extLst>
          </p:cNvPr>
          <p:cNvSpPr>
            <a:spLocks noGrp="1"/>
          </p:cNvSpPr>
          <p:nvPr>
            <p:ph type="title"/>
          </p:nvPr>
        </p:nvSpPr>
        <p:spPr/>
        <p:txBody>
          <a:bodyPr/>
          <a:lstStyle/>
          <a:p>
            <a:endParaRPr lang="en-ZA"/>
          </a:p>
        </p:txBody>
      </p:sp>
      <p:pic>
        <p:nvPicPr>
          <p:cNvPr id="5" name="Content Placeholder 4">
            <a:extLst>
              <a:ext uri="{FF2B5EF4-FFF2-40B4-BE49-F238E27FC236}">
                <a16:creationId xmlns:a16="http://schemas.microsoft.com/office/drawing/2014/main" id="{E9912D9E-331D-77DD-5EB6-71230FAAF4C1}"/>
              </a:ext>
            </a:extLst>
          </p:cNvPr>
          <p:cNvPicPr>
            <a:picLocks noGrp="1" noChangeAspect="1"/>
          </p:cNvPicPr>
          <p:nvPr>
            <p:ph idx="1"/>
          </p:nvPr>
        </p:nvPicPr>
        <p:blipFill>
          <a:blip r:embed="rId2"/>
          <a:stretch>
            <a:fillRect/>
          </a:stretch>
        </p:blipFill>
        <p:spPr>
          <a:xfrm>
            <a:off x="3096094" y="2644515"/>
            <a:ext cx="5261548" cy="3756285"/>
          </a:xfrm>
        </p:spPr>
      </p:pic>
    </p:spTree>
    <p:extLst>
      <p:ext uri="{BB962C8B-B14F-4D97-AF65-F5344CB8AC3E}">
        <p14:creationId xmlns:p14="http://schemas.microsoft.com/office/powerpoint/2010/main" val="3702518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DC273-5ECD-B69A-33A7-FE067F6AD4B8}"/>
              </a:ext>
            </a:extLst>
          </p:cNvPr>
          <p:cNvSpPr>
            <a:spLocks noGrp="1"/>
          </p:cNvSpPr>
          <p:nvPr>
            <p:ph type="title"/>
          </p:nvPr>
        </p:nvSpPr>
        <p:spPr/>
        <p:txBody>
          <a:bodyPr/>
          <a:lstStyle/>
          <a:p>
            <a:r>
              <a:rPr lang="en-ZA" dirty="0"/>
              <a:t>Website designs</a:t>
            </a:r>
          </a:p>
        </p:txBody>
      </p:sp>
      <p:pic>
        <p:nvPicPr>
          <p:cNvPr id="5" name="Content Placeholder 4">
            <a:extLst>
              <a:ext uri="{FF2B5EF4-FFF2-40B4-BE49-F238E27FC236}">
                <a16:creationId xmlns:a16="http://schemas.microsoft.com/office/drawing/2014/main" id="{505CEC8F-57B5-108A-2AB9-02B393D195F4}"/>
              </a:ext>
            </a:extLst>
          </p:cNvPr>
          <p:cNvPicPr>
            <a:picLocks noGrp="1" noChangeAspect="1"/>
          </p:cNvPicPr>
          <p:nvPr>
            <p:ph idx="1"/>
          </p:nvPr>
        </p:nvPicPr>
        <p:blipFill>
          <a:blip r:embed="rId2"/>
          <a:stretch>
            <a:fillRect/>
          </a:stretch>
        </p:blipFill>
        <p:spPr>
          <a:xfrm>
            <a:off x="3024498" y="2603500"/>
            <a:ext cx="5087316" cy="3416300"/>
          </a:xfrm>
        </p:spPr>
      </p:pic>
    </p:spTree>
    <p:extLst>
      <p:ext uri="{BB962C8B-B14F-4D97-AF65-F5344CB8AC3E}">
        <p14:creationId xmlns:p14="http://schemas.microsoft.com/office/powerpoint/2010/main" val="7516001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docProps/app.xml><?xml version="1.0" encoding="utf-8"?>
<Properties xmlns="http://schemas.openxmlformats.org/officeDocument/2006/extended-properties" xmlns:vt="http://schemas.openxmlformats.org/officeDocument/2006/docPropsVTypes">
  <Template>TM02900722[[fn=Ion Boardroom]]</Template>
  <TotalTime>592</TotalTime>
  <Words>570</Words>
  <Application>Microsoft Office PowerPoint</Application>
  <PresentationFormat>Widescreen</PresentationFormat>
  <Paragraphs>42</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Arial Black</vt:lpstr>
      <vt:lpstr>Century Gothic</vt:lpstr>
      <vt:lpstr>Wingdings 3</vt:lpstr>
      <vt:lpstr>Ion Boardroom</vt:lpstr>
      <vt:lpstr>Empowering The Nation</vt:lpstr>
      <vt:lpstr>PowerPoint Presentation</vt:lpstr>
      <vt:lpstr>PowerPoint Presentation</vt:lpstr>
      <vt:lpstr>PowerPoint Presentation</vt:lpstr>
      <vt:lpstr>Discount and VAT Calculation</vt:lpstr>
      <vt:lpstr>Consistency</vt:lpstr>
      <vt:lpstr>Website desgins</vt:lpstr>
      <vt:lpstr>PowerPoint Presentation</vt:lpstr>
      <vt:lpstr>Website designs</vt:lpstr>
      <vt:lpstr>Website designs</vt:lpstr>
      <vt:lpstr>Website designs</vt:lpstr>
      <vt:lpstr>Website designs</vt:lpstr>
      <vt:lpstr>Website designs</vt:lpstr>
      <vt:lpstr>Website designs</vt:lpstr>
      <vt:lpstr>Website designs</vt:lpstr>
      <vt:lpstr>Website designs</vt:lpstr>
      <vt:lpstr>Website designs</vt:lpstr>
      <vt:lpstr>Website designs</vt:lpstr>
      <vt:lpstr>Website designs</vt:lpstr>
      <vt:lpstr>Mobile app designs</vt:lpstr>
      <vt:lpstr>Mobile app designs</vt:lpstr>
      <vt:lpstr>Mobile app designs</vt:lpstr>
      <vt:lpstr>Mobile app designs</vt:lpstr>
      <vt:lpstr>Mobile app designs</vt:lpstr>
      <vt:lpstr>Mobile app designs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NJABULO NHLENGETHWA</dc:creator>
  <cp:lastModifiedBy>NJABULO NHLENGETHWA</cp:lastModifiedBy>
  <cp:revision>1</cp:revision>
  <dcterms:created xsi:type="dcterms:W3CDTF">2024-10-23T21:27:47Z</dcterms:created>
  <dcterms:modified xsi:type="dcterms:W3CDTF">2024-10-24T07:19:52Z</dcterms:modified>
</cp:coreProperties>
</file>